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70" r:id="rId2"/>
    <p:sldId id="316" r:id="rId3"/>
    <p:sldId id="318" r:id="rId4"/>
    <p:sldId id="319" r:id="rId5"/>
    <p:sldId id="320" r:id="rId6"/>
    <p:sldId id="321" r:id="rId7"/>
    <p:sldId id="325" r:id="rId8"/>
    <p:sldId id="322" r:id="rId9"/>
    <p:sldId id="327" r:id="rId10"/>
    <p:sldId id="323" r:id="rId11"/>
    <p:sldId id="326" r:id="rId12"/>
    <p:sldId id="334" r:id="rId13"/>
    <p:sldId id="324" r:id="rId14"/>
    <p:sldId id="328" r:id="rId15"/>
    <p:sldId id="329" r:id="rId16"/>
    <p:sldId id="330" r:id="rId17"/>
    <p:sldId id="332" r:id="rId18"/>
    <p:sldId id="333" r:id="rId19"/>
    <p:sldId id="335" r:id="rId20"/>
    <p:sldId id="337" r:id="rId21"/>
    <p:sldId id="339" r:id="rId22"/>
    <p:sldId id="338" r:id="rId23"/>
    <p:sldId id="340" r:id="rId24"/>
    <p:sldId id="341" r:id="rId25"/>
    <p:sldId id="342" r:id="rId26"/>
    <p:sldId id="343" r:id="rId27"/>
    <p:sldId id="345" r:id="rId28"/>
    <p:sldId id="346" r:id="rId29"/>
    <p:sldId id="347" r:id="rId30"/>
    <p:sldId id="356" r:id="rId31"/>
    <p:sldId id="357" r:id="rId32"/>
    <p:sldId id="358" r:id="rId33"/>
    <p:sldId id="359" r:id="rId34"/>
    <p:sldId id="351" r:id="rId35"/>
    <p:sldId id="353" r:id="rId36"/>
    <p:sldId id="354" r:id="rId37"/>
    <p:sldId id="355" r:id="rId38"/>
    <p:sldId id="365" r:id="rId39"/>
    <p:sldId id="360" r:id="rId40"/>
    <p:sldId id="364" r:id="rId41"/>
    <p:sldId id="362" r:id="rId42"/>
    <p:sldId id="363" r:id="rId43"/>
    <p:sldId id="27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6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96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5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24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9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6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9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44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http://www.youtube.com/watch?v=7MfeH0ZXEVs – School</a:t>
            </a:r>
            <a:r>
              <a:rPr lang="en-US" baseline="0" dirty="0" smtClean="0"/>
              <a:t>house Rock: Grammar Rock: Verb, That’s What’s Happening 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Posted in YouTube multiple times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7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16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39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40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0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0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79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16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577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23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349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49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337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80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1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07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975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56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178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384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 stem </a:t>
            </a:r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μιγ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is also the root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of the English word “mix.”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8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143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898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It is not crucial that you understand </a:t>
            </a:r>
            <a:r>
              <a:rPr lang="en-US" sz="2000" baseline="0" dirty="0" smtClean="0"/>
              <a:t>how these irregularities develop, but study this information if it helps you understand and remember the forms. </a:t>
            </a:r>
            <a:endParaRPr 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37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It is not crucial that you understand </a:t>
            </a:r>
            <a:r>
              <a:rPr lang="en-US" sz="2000" baseline="0" dirty="0" smtClean="0"/>
              <a:t>how these irregularities develop, but study this information if it helps you understand and remember the forms.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352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45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2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96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2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68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part 1: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 to the Greek Verb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7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This refers to the “mode” of the verb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(most often indicating whether an action is real or hypothetical in some way)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This refers to the “mode” of the verb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(most often indicating whether an action is real or hypothetical in some way)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defRPr/>
            </a:pP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uses additional words to indicate the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run, could run, might run, should run, would run…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stop, could stop, might stop, should stop, would stop…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be, could be, might be, should be, would be… </a:t>
            </a:r>
          </a:p>
          <a:p>
            <a:pPr lvl="1"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This refers to the “mode” of the verb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(most often indicating whether an action is real or hypothetical in some way)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means the action is real.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the action without any time or subject.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This indicates the role the subject plays in the action. 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indicates the role the subject plays in the action.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can distinguish three roles (voices): </a:t>
            </a:r>
          </a:p>
          <a:p>
            <a:pPr lvl="1">
              <a:defRPr/>
            </a:pP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The subject causes the action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run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program.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stop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program.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buy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drink.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indicates the role the subject plays in the action.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can distinguish three roles (voices): </a:t>
            </a:r>
          </a:p>
          <a:p>
            <a:pPr lvl="1">
              <a:defRPr/>
            </a:pP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The subject is part or all of the action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run.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stop.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buy (myself)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drink.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Voice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indicates the role the subject plays in the action.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can distinguish three roles (voices): </a:t>
            </a:r>
          </a:p>
          <a:p>
            <a:pPr lvl="1">
              <a:defRPr/>
            </a:pP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Passive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The subject receives the consequence of the action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run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a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computer.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stopped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 a police officer. </a:t>
            </a:r>
          </a:p>
          <a:p>
            <a:pPr lvl="2">
              <a:defRPr/>
            </a:pP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drinks are bought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by me.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Classical Greek, the passive voice is rare, </a:t>
            </a:r>
          </a:p>
          <a:p>
            <a:pPr lvl="1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it becomes more common in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Greek. </a:t>
            </a:r>
            <a:endParaRPr lang="en-US" sz="20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above five qualities about a specific verb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five qualities about a specific verb form.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a specific verb form could be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Third person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Once you know these five items and the verb’s meaning, you have identified the verb completely and understand what it means.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2: Introduction to the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you have learned the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information a Greek verb conveys about an action.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Next we learn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Greek verb conveys this information.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seen how English verbs change, make additions or use additional words to convey information. 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2: Introduction to the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learned the Greek alphabet and other components of the Greek writing system.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you begin learning Greek words: what they mean, how to form them, and how to understand them.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begin with the most powerful category of Greek words, the part of speech called the VERB.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am running.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are running.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 is running.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are running.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 are running.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running.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4530" y="6019800"/>
            <a:ext cx="4466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the verbs in the above sentences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runn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6019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IMAGINE verbs like this!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do stop.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do stop.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does stop.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do stop.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 do stop.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do stop.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4530" y="6019800"/>
            <a:ext cx="4466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the verbs in the above sentences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6019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IMAGINE verbs like this!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imaginary verbs work basically the way verbs work in Greek.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verbs for the most part communicate person, number, tense, mood and voice by adding parts to the verb, rather than by using additional words.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Building verbs this way can seem strange at first, but to a Greek, piling on words they way English does seems strange. Neither is better or more difficult, but they are different. 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begin building a Greek verb, start with the “stem.”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you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in this unit are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 stem needs a marker that says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a -</a:t>
            </a:r>
            <a:r>
              <a:rPr lang="el-GR" sz="24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typically marks a verb as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It will be easier to pronounce this verb by adding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νυ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now the stem looks (and sounds) like this: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anose="02040502050505030304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present)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now the verb is in the present tense.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Greek verbs is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(which means the action is real). This is also effectively the default mood for verbs.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in this unit are in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following verb forms are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mood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verb needs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show, am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shows, is showing, does 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VERB describes an action.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English verb by itself designates only the action that is taking place: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verb, however, normally communicates more information than just what the action is.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fact, a Greek verb by itself usually communicates FIVE pieces of information: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1: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two syllables: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last short vowel sound of this syllable (never to the first part), so the accent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δοόσετε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1: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word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only two syllables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to the first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δότε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the first part of a long vowel sound: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δῶρον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δόορον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1: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 vowel sound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only one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διδότω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second part of this syllable, so the accent always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παραδώσω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παραδοόσοο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Remember: A word ending in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add a final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(“nu-movable”)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make pronunciation easier: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εἴκοσι εἶσι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εἴκοσι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εἶσι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added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has no meaning; it simply helps pronunciation.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verb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this means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appear as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It does not affect their parsing, meaning or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second most common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Greek verbs is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(which refers to the action without person, number or tense, so it needs only a single ending).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“show”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the placement of the accent.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will learn the meanings and translations of the infinitive mood while reading passages.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above five qualities about a specific verb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above five qualities about a specific verb form.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person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of the above information, plus its stem meaning, tells you that this form means “I show,” or “I am showing” or “I do show.”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When translating a Greek verb into English,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 not worry about using two, three or more words in English to translate just one in Greek. The two languages build their words differently.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Try to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action that the Greek verb describes. Then use the English that describes that same action.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Sometimes you have multiple ways to translate a verb. Choose the way that works best in English.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(first person, singular, present, indicative, active) legitimately translates as “I show,” or “I am showing” or “I do show.” Choose the one that works best in English.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Although a Greek verb can morph into many different forms, it is listed in a dictionary (Greek “lexicon”) under just one form: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person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Vocabulary entries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μίγνυμι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μίγ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mix, am mixing, do mix.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μίγ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mix, are mixing, do mix.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μίγ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mixes, is mixing, does mix.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μίγ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mix, are mixing, do mix.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μίγ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mix, are mixing, do mix.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μιγ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mix, are mixing, do mix.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Infinitive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μιγ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of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ολ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“kill, destroy”  </a:t>
            </a: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ολ</a:t>
            </a:r>
            <a:r>
              <a:rPr lang="el-GR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ολ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“kill, die” (in the present)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combination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–λν–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changes to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–λλ–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Greek.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practice, Greek always adds a prefix to this word,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ό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meaning “away,” similar to the way English can say “kill off.” Thus the stem actually looks (and sounds) like this: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“kill, destroy” (in the present)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is rare except in this compounded form.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ἀπόλ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am killing, do kill.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ἀπόλ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kill, are killing, do kill.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ἀπόλ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kills, is killing, does kill.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ἀπόλ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kill, are killing, do kill.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ἀπόλ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are killing, do kill.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ἀπολ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kill, are killing, do kill.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Infinitive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ἀπολ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practice with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μίγνυμι 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practice sheet provides all the forms of these three verbs. We will draw forms at random from a hat, and you need to (1) say the word out loud (2) parse the form and (3) translate it into English.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start AGE Unit 2 part 2: Six Common Greek verbs. 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the verb, that is, who is the focus of the action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 speaker (I, we)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person spoken to (you, y’all)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anyone/anything else (he/she/it, they, or anyone/anything else you can name) </a:t>
            </a:r>
          </a:p>
          <a:p>
            <a:pPr lvl="1">
              <a:defRPr/>
            </a:pP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uses separate words to indicate the person (subject).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whether the Person (subject)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singular or plural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I, you, he/she/it, or any single subject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we, y’all, they, or any plural subject 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391400" cy="4800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whether the person (subject)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singular or plural</a:t>
            </a:r>
          </a:p>
          <a:p>
            <a:pPr lvl="1">
              <a:defRPr/>
            </a:pP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uses separate words to indicate the number of the person (subject) </a:t>
            </a:r>
            <a:r>
              <a:rPr lang="en-US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marks a verb with a	3</a:t>
            </a:r>
            <a:r>
              <a:rPr lang="en-US" sz="2400" u="sng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subject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run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stop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is…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When the action happens </a:t>
            </a:r>
            <a:endParaRPr lang="el-GR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(past, present, future)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When the action happens (past, present, future) </a:t>
            </a:r>
          </a:p>
          <a:p>
            <a:pPr>
              <a:defRPr/>
            </a:pP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English uses a combination of verb changes or additions and additional words to indicate the </a:t>
            </a:r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run, ran, have run, will run, do run, is running…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stop, stopped, have stopped, will stop, do stop, is stopping…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is, was, have been, is being…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2802</Words>
  <Application>Microsoft Office PowerPoint</Application>
  <PresentationFormat>On-screen Show (4:3)</PresentationFormat>
  <Paragraphs>404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Ancient Greek for Everyone: A New Digital Resource for Beginning Greek Unit 2 part 1:  Introduction to the Greek Verb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172</cp:revision>
  <dcterms:created xsi:type="dcterms:W3CDTF">2012-08-17T18:41:45Z</dcterms:created>
  <dcterms:modified xsi:type="dcterms:W3CDTF">2013-09-12T21:00:18Z</dcterms:modified>
</cp:coreProperties>
</file>